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0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BD1C9A3-2D6D-400E-921F-10C6BD1895A8}" type="datetimeFigureOut">
              <a:rPr lang="nl-NL" smtClean="0"/>
              <a:t>23-4-2021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A06D09B-CFE7-4838-B7D3-BB382E64A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29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C9A3-2D6D-400E-921F-10C6BD1895A8}" type="datetimeFigureOut">
              <a:rPr lang="nl-NL" smtClean="0"/>
              <a:t>23-4-2021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D09B-CFE7-4838-B7D3-BB382E64A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45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D1C9A3-2D6D-400E-921F-10C6BD1895A8}" type="datetimeFigureOut">
              <a:rPr lang="nl-NL" smtClean="0"/>
              <a:t>23-4-2021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A06D09B-CFE7-4838-B7D3-BB382E64A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6262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D1C9A3-2D6D-400E-921F-10C6BD1895A8}" type="datetimeFigureOut">
              <a:rPr lang="nl-NL" smtClean="0"/>
              <a:t>23-4-2021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A06D09B-CFE7-4838-B7D3-BB382E64A27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7816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D1C9A3-2D6D-400E-921F-10C6BD1895A8}" type="datetimeFigureOut">
              <a:rPr lang="nl-NL" smtClean="0"/>
              <a:t>23-4-2021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A06D09B-CFE7-4838-B7D3-BB382E64A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0519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C9A3-2D6D-400E-921F-10C6BD1895A8}" type="datetimeFigureOut">
              <a:rPr lang="nl-NL" smtClean="0"/>
              <a:t>23-4-2021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D09B-CFE7-4838-B7D3-BB382E64A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37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C9A3-2D6D-400E-921F-10C6BD1895A8}" type="datetimeFigureOut">
              <a:rPr lang="nl-NL" smtClean="0"/>
              <a:t>23-4-2021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D09B-CFE7-4838-B7D3-BB382E64A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187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C9A3-2D6D-400E-921F-10C6BD1895A8}" type="datetimeFigureOut">
              <a:rPr lang="nl-NL" smtClean="0"/>
              <a:t>23-4-2021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D09B-CFE7-4838-B7D3-BB382E64A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509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D1C9A3-2D6D-400E-921F-10C6BD1895A8}" type="datetimeFigureOut">
              <a:rPr lang="nl-NL" smtClean="0"/>
              <a:t>23-4-2021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A06D09B-CFE7-4838-B7D3-BB382E64A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77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C9A3-2D6D-400E-921F-10C6BD1895A8}" type="datetimeFigureOut">
              <a:rPr lang="nl-NL" smtClean="0"/>
              <a:t>23-4-2021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D09B-CFE7-4838-B7D3-BB382E64A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39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D1C9A3-2D6D-400E-921F-10C6BD1895A8}" type="datetimeFigureOut">
              <a:rPr lang="nl-NL" smtClean="0"/>
              <a:t>23-4-2021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A06D09B-CFE7-4838-B7D3-BB382E64A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6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C9A3-2D6D-400E-921F-10C6BD1895A8}" type="datetimeFigureOut">
              <a:rPr lang="nl-NL" smtClean="0"/>
              <a:t>23-4-2021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D09B-CFE7-4838-B7D3-BB382E64A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41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C9A3-2D6D-400E-921F-10C6BD1895A8}" type="datetimeFigureOut">
              <a:rPr lang="nl-NL" smtClean="0"/>
              <a:t>23-4-2021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D09B-CFE7-4838-B7D3-BB382E64A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87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C9A3-2D6D-400E-921F-10C6BD1895A8}" type="datetimeFigureOut">
              <a:rPr lang="nl-NL" smtClean="0"/>
              <a:t>23-4-2021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D09B-CFE7-4838-B7D3-BB382E64A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63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C9A3-2D6D-400E-921F-10C6BD1895A8}" type="datetimeFigureOut">
              <a:rPr lang="nl-NL" smtClean="0"/>
              <a:t>23-4-2021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D09B-CFE7-4838-B7D3-BB382E64A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13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C9A3-2D6D-400E-921F-10C6BD1895A8}" type="datetimeFigureOut">
              <a:rPr lang="nl-NL" smtClean="0"/>
              <a:t>23-4-2021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D09B-CFE7-4838-B7D3-BB382E64A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17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C9A3-2D6D-400E-921F-10C6BD1895A8}" type="datetimeFigureOut">
              <a:rPr lang="nl-NL" smtClean="0"/>
              <a:t>23-4-2021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D09B-CFE7-4838-B7D3-BB382E64A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5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1C9A3-2D6D-400E-921F-10C6BD1895A8}" type="datetimeFigureOut">
              <a:rPr lang="nl-NL" smtClean="0"/>
              <a:t>23-4-2021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6D09B-CFE7-4838-B7D3-BB382E64A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86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E125E-CA2E-4D4F-AF5C-25DF96A41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Zorg- en begeleidingstrajecten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3A0A30A-76DC-4000-9E51-279425AC70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/>
              <a:t>WMO, WLZ EN ZVW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208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9A29385C-FF49-422B-8553-23DFBB7CF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4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6BCE136A-6F4B-4F93-82F7-F2E20156B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ED56BA2-86A7-4FA2-BDE1-E3C763EC6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08" r="-2" b="32664"/>
          <a:stretch/>
        </p:blipFill>
        <p:spPr>
          <a:xfrm>
            <a:off x="870204" y="873252"/>
            <a:ext cx="10451592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89131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626FA45-5167-4077-93E0-A7F7B535320A}"/>
              </a:ext>
            </a:extLst>
          </p:cNvPr>
          <p:cNvSpPr txBox="1"/>
          <p:nvPr/>
        </p:nvSpPr>
        <p:spPr>
          <a:xfrm>
            <a:off x="1971923" y="1884459"/>
            <a:ext cx="85908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Els is gescheiden. Ze heeft 2 kinderen die voornamelijk bij haar wonen.</a:t>
            </a:r>
          </a:p>
          <a:p>
            <a:r>
              <a:rPr lang="nl-NL" dirty="0"/>
              <a:t>Els maakt zich zorgen om haar beide jongens, nu 4 en 6 jaar oud. Ze wordt</a:t>
            </a:r>
          </a:p>
          <a:p>
            <a:r>
              <a:rPr lang="nl-NL" dirty="0"/>
              <a:t>bijna elke week wel een keer op de basisschool aangesproken op gedrag</a:t>
            </a:r>
          </a:p>
          <a:p>
            <a:r>
              <a:rPr lang="nl-NL" dirty="0"/>
              <a:t>van haar kinderen. Ze zijn druk, hebben vaak ruzie en gaan dan slaan, ze</a:t>
            </a:r>
          </a:p>
          <a:p>
            <a:r>
              <a:rPr lang="nl-NL" dirty="0"/>
              <a:t>kunnen zich maar een paar minuten concentreren. Thuis is het niet anders. </a:t>
            </a:r>
          </a:p>
          <a:p>
            <a:r>
              <a:rPr lang="nl-NL" dirty="0"/>
              <a:t>Els loopt op haar laatste benen en besluit naar de inloopochtend in het </a:t>
            </a:r>
          </a:p>
          <a:p>
            <a:r>
              <a:rPr lang="nl-NL" dirty="0"/>
              <a:t>buurthuis te gaan. Jij werkt daar als begeleider. Wat raad je haar aan?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41699D4-BAA9-4185-B67B-2A72CDEA0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703" y="411856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0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CDE5211-F070-413B-AF35-D5F884ED417F}"/>
              </a:ext>
            </a:extLst>
          </p:cNvPr>
          <p:cNvSpPr/>
          <p:nvPr/>
        </p:nvSpPr>
        <p:spPr>
          <a:xfrm>
            <a:off x="4707494" y="1523662"/>
            <a:ext cx="3329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Deze les: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7F3B8E9-504F-4FE7-A72E-6D3F81E61C6F}"/>
              </a:ext>
            </a:extLst>
          </p:cNvPr>
          <p:cNvSpPr txBox="1"/>
          <p:nvPr/>
        </p:nvSpPr>
        <p:spPr>
          <a:xfrm>
            <a:off x="1200647" y="3013501"/>
            <a:ext cx="10343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Leer je waarvoor je kunt aankloppen bij de WMO, de WLZ, de </a:t>
            </a:r>
            <a:r>
              <a:rPr lang="nl-NL" sz="2400" dirty="0" err="1"/>
              <a:t>ZvW</a:t>
            </a:r>
            <a:endParaRPr lang="nl-NL" sz="2400" dirty="0"/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nl-NL" sz="2400" dirty="0"/>
              <a:t>Leer je hoe deze procedures globaal lopen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CB0ABC2-B061-4E7E-A2CC-C0EA1AB604EB}"/>
              </a:ext>
            </a:extLst>
          </p:cNvPr>
          <p:cNvSpPr txBox="1"/>
          <p:nvPr/>
        </p:nvSpPr>
        <p:spPr>
          <a:xfrm>
            <a:off x="2822713" y="4977517"/>
            <a:ext cx="6960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Opdracht:</a:t>
            </a:r>
          </a:p>
          <a:p>
            <a:r>
              <a:rPr lang="nl-NL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Schrijf op wat jij hier allemaal over zou willen weten……</a:t>
            </a:r>
          </a:p>
          <a:p>
            <a:r>
              <a:rPr lang="nl-NL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Bewaar deze vragen goed. Je hebt ze nodig bij de evaluatie.</a:t>
            </a:r>
            <a:endParaRPr lang="nl-NL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3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DFFFC16-60B2-42AB-9F8C-325AF031D8C6}"/>
              </a:ext>
            </a:extLst>
          </p:cNvPr>
          <p:cNvSpPr/>
          <p:nvPr/>
        </p:nvSpPr>
        <p:spPr>
          <a:xfrm>
            <a:off x="405517" y="2288710"/>
            <a:ext cx="104480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BentonSans"/>
              </a:rPr>
              <a:t>Taken en verantwoordelijkheden van gemeenten </a:t>
            </a:r>
            <a:r>
              <a:rPr lang="nl-NL" dirty="0" err="1">
                <a:solidFill>
                  <a:srgbClr val="000000"/>
                </a:solidFill>
                <a:latin typeface="BentonSans"/>
              </a:rPr>
              <a:t>tav</a:t>
            </a:r>
            <a:r>
              <a:rPr lang="nl-NL" dirty="0">
                <a:solidFill>
                  <a:srgbClr val="000000"/>
                </a:solidFill>
                <a:latin typeface="BentonSans"/>
              </a:rPr>
              <a:t> WMO:</a:t>
            </a:r>
          </a:p>
          <a:p>
            <a:endParaRPr lang="nl-NL" dirty="0">
              <a:solidFill>
                <a:srgbClr val="000000"/>
              </a:solidFill>
              <a:latin typeface="Benton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BentonSans"/>
              </a:rPr>
              <a:t>Leefbaarheid en sociale samenhang bevorderen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BentonSans"/>
              </a:rPr>
              <a:t>Mantelzorgers en vrijwilligers ondersteunen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BentonSans"/>
              </a:rPr>
              <a:t>Het bevorderen van mensen met een beperking of psychisch probleem om deel te nemen aan de samenleving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BentonSans"/>
              </a:rPr>
              <a:t>Maatschappelijke opvang aanbieden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BentonSans"/>
              </a:rPr>
              <a:t>Openbare geestelijke gezondheidszorg bevorderen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BentonSans"/>
              </a:rPr>
              <a:t>Informatie, advies en cliëntondersteuning geven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BentonSans"/>
              </a:rPr>
              <a:t>Verslavingsbeleid bevorderen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BentonSans"/>
              </a:rPr>
              <a:t>Jeugdigen met problemen preventief ondersteunen</a:t>
            </a:r>
            <a:endParaRPr lang="nl-NL" b="0" i="0" dirty="0">
              <a:solidFill>
                <a:srgbClr val="000000"/>
              </a:solidFill>
              <a:effectLst/>
              <a:latin typeface="BentonSan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3B29FBB-D247-46FC-BBE3-EA664EB87DD7}"/>
              </a:ext>
            </a:extLst>
          </p:cNvPr>
          <p:cNvSpPr/>
          <p:nvPr/>
        </p:nvSpPr>
        <p:spPr>
          <a:xfrm>
            <a:off x="4877356" y="589895"/>
            <a:ext cx="20874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nl-NL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WMO</a:t>
            </a:r>
          </a:p>
        </p:txBody>
      </p:sp>
    </p:spTree>
    <p:extLst>
      <p:ext uri="{BB962C8B-B14F-4D97-AF65-F5344CB8AC3E}">
        <p14:creationId xmlns:p14="http://schemas.microsoft.com/office/powerpoint/2010/main" val="228314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A2A471EE-936F-4C37-8A5B-66F1CF6E4755}"/>
              </a:ext>
            </a:extLst>
          </p:cNvPr>
          <p:cNvSpPr/>
          <p:nvPr/>
        </p:nvSpPr>
        <p:spPr>
          <a:xfrm>
            <a:off x="4431721" y="573631"/>
            <a:ext cx="2087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WMO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A3277C7-460E-4024-AF3C-78AA0CDE0C5B}"/>
              </a:ext>
            </a:extLst>
          </p:cNvPr>
          <p:cNvSpPr txBox="1"/>
          <p:nvPr/>
        </p:nvSpPr>
        <p:spPr>
          <a:xfrm>
            <a:off x="1249869" y="1496961"/>
            <a:ext cx="1062662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= Wet Maatschappelijke Ondersteuning</a:t>
            </a:r>
          </a:p>
          <a:p>
            <a:endParaRPr lang="nl-NL" b="1" dirty="0"/>
          </a:p>
          <a:p>
            <a:r>
              <a:rPr lang="nl-NL" b="1" dirty="0"/>
              <a:t>*	Gemeenten </a:t>
            </a:r>
            <a:r>
              <a:rPr lang="nl-NL" dirty="0"/>
              <a:t>hebben de opdracht om mensen die niet op eigen</a:t>
            </a:r>
          </a:p>
          <a:p>
            <a:r>
              <a:rPr lang="nl-NL" dirty="0"/>
              <a:t>     	kracht zelfredzaam te zijn te ondersteunen zolang zij thuis wonen.</a:t>
            </a:r>
          </a:p>
          <a:p>
            <a:endParaRPr lang="nl-NL" dirty="0"/>
          </a:p>
          <a:p>
            <a:r>
              <a:rPr lang="nl-NL" dirty="0"/>
              <a:t>*	Hieronder valt ook de ondersteuning voor jongeren tot 18 jaar</a:t>
            </a:r>
          </a:p>
          <a:p>
            <a:r>
              <a:rPr lang="nl-NL" dirty="0"/>
              <a:t>	die onder de Jeugdwet vallen. Er is een groot verschil in regelgeving</a:t>
            </a:r>
          </a:p>
          <a:p>
            <a:r>
              <a:rPr lang="nl-NL" dirty="0"/>
              <a:t>	voor 18min en 18plus. Daarom vaak aparte loketten bij de gemeente</a:t>
            </a:r>
          </a:p>
          <a:p>
            <a:endParaRPr lang="nl-NL" dirty="0"/>
          </a:p>
          <a:p>
            <a:r>
              <a:rPr lang="nl-NL" dirty="0"/>
              <a:t>*	Gemeenten hebben dit georganiseerd zo dicht mogelijk bij de mensen. </a:t>
            </a:r>
          </a:p>
          <a:p>
            <a:r>
              <a:rPr lang="nl-NL" dirty="0"/>
              <a:t>    	Hiervoor zijn vaak wijkteams ingericht, waar maatschappelijk werkers en</a:t>
            </a:r>
          </a:p>
          <a:p>
            <a:r>
              <a:rPr lang="nl-NL" dirty="0"/>
              <a:t>     	WMO consulenten werken.</a:t>
            </a:r>
          </a:p>
          <a:p>
            <a:endParaRPr lang="nl-NL" dirty="0"/>
          </a:p>
          <a:p>
            <a:r>
              <a:rPr lang="nl-NL" dirty="0"/>
              <a:t>*	Soms heeft de gemeente aparte organisaties als onderaannemer om de WMO vorm</a:t>
            </a:r>
          </a:p>
          <a:p>
            <a:r>
              <a:rPr lang="nl-NL" dirty="0"/>
              <a:t>	te geven, bijv. </a:t>
            </a:r>
            <a:r>
              <a:rPr lang="nl-NL" dirty="0" err="1"/>
              <a:t>Welstad</a:t>
            </a:r>
            <a:r>
              <a:rPr lang="nl-NL" dirty="0"/>
              <a:t>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Gemeentes hebben contracten met bepaalde zorgverleners bij wie zij hulp willen inkopen.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Wil je iets anders? Dan komt het Persoonsgebonden Budget om de hoek kijken </a:t>
            </a:r>
          </a:p>
        </p:txBody>
      </p:sp>
    </p:spTree>
    <p:extLst>
      <p:ext uri="{BB962C8B-B14F-4D97-AF65-F5344CB8AC3E}">
        <p14:creationId xmlns:p14="http://schemas.microsoft.com/office/powerpoint/2010/main" val="106391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AA9053C-F05F-4DB2-A7CB-D1B8DB79B553}"/>
              </a:ext>
            </a:extLst>
          </p:cNvPr>
          <p:cNvSpPr/>
          <p:nvPr/>
        </p:nvSpPr>
        <p:spPr>
          <a:xfrm>
            <a:off x="1466722" y="701213"/>
            <a:ext cx="9369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Persoonsgebonden Budget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3D26B91-CC9C-4FCB-8089-3867CE309E39}"/>
              </a:ext>
            </a:extLst>
          </p:cNvPr>
          <p:cNvSpPr/>
          <p:nvPr/>
        </p:nvSpPr>
        <p:spPr>
          <a:xfrm>
            <a:off x="1600862" y="3679288"/>
            <a:ext cx="9101594" cy="2688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moet duidelijk gemotiveerd worden waarom een pgb voor jouw kind wenselijk is en zorg in natura niet past.</a:t>
            </a:r>
            <a:endParaRPr lang="nl-NL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gemeente beoordeelt de kwaliteit van de ingekochte zorg, diensten, hulpmiddelen en voorzieningen.</a:t>
            </a:r>
            <a:endParaRPr lang="nl-NL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kunnen extra regels gelden voor de hulp die je kind krijgt van familie, vrienden en kennissen, bijvoorbeeld goedkoper, of het mag niet</a:t>
            </a:r>
            <a:endParaRPr lang="nl-NL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euro per maand voor 18 plus aanvraag, gratis voor jeugdhulp via WMO</a:t>
            </a:r>
            <a:endParaRPr lang="nl-NL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29B4E4C-710B-4D6D-96FD-D49B1845A8C8}"/>
              </a:ext>
            </a:extLst>
          </p:cNvPr>
          <p:cNvSpPr/>
          <p:nvPr/>
        </p:nvSpPr>
        <p:spPr>
          <a:xfrm>
            <a:off x="1600862" y="2128181"/>
            <a:ext cx="83064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	Als je zelf een hulpverlener in wilt huren, die bijv. geen contract 	heeft bij de gemeente (geen ZIN = Zorg in Natura)</a:t>
            </a:r>
          </a:p>
          <a:p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	Niet aan te vragen: Bij kortdurende hulp en als mensen niet 	bekwaam genoeg zijn om dit administratief uit te voeren.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8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2451E65-61E5-4FED-AD7B-337F64B58B23}"/>
              </a:ext>
            </a:extLst>
          </p:cNvPr>
          <p:cNvSpPr/>
          <p:nvPr/>
        </p:nvSpPr>
        <p:spPr>
          <a:xfrm>
            <a:off x="5078825" y="830964"/>
            <a:ext cx="1502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WLZ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F984D1C-B2EE-4FDF-A84F-0D6AC0D816BE}"/>
              </a:ext>
            </a:extLst>
          </p:cNvPr>
          <p:cNvSpPr txBox="1"/>
          <p:nvPr/>
        </p:nvSpPr>
        <p:spPr>
          <a:xfrm>
            <a:off x="1620982" y="2452255"/>
            <a:ext cx="93698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= Wet Langdurige Zorg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 mensen die 24 uur per dag intensieve begeleiding nodig hebben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Denk aan verblijf in een instelling, maar ook zorg thuis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Vanuit deze pot worden ook hulpmiddelen en vervoer bekostigd (net als WMO,</a:t>
            </a:r>
          </a:p>
          <a:p>
            <a:r>
              <a:rPr lang="nl-NL" dirty="0"/>
              <a:t>     alleen hier als de cliënt in een instelling woont)</a:t>
            </a:r>
          </a:p>
        </p:txBody>
      </p:sp>
    </p:spTree>
    <p:extLst>
      <p:ext uri="{BB962C8B-B14F-4D97-AF65-F5344CB8AC3E}">
        <p14:creationId xmlns:p14="http://schemas.microsoft.com/office/powerpoint/2010/main" val="121191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A75F4CF-82BB-4C82-A270-C589227E57E8}"/>
              </a:ext>
            </a:extLst>
          </p:cNvPr>
          <p:cNvSpPr/>
          <p:nvPr/>
        </p:nvSpPr>
        <p:spPr>
          <a:xfrm>
            <a:off x="2702260" y="1218048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Zorgverzekeringswet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F15C021-00BB-47FA-B958-2BA9B34E6AE3}"/>
              </a:ext>
            </a:extLst>
          </p:cNvPr>
          <p:cNvSpPr txBox="1"/>
          <p:nvPr/>
        </p:nvSpPr>
        <p:spPr>
          <a:xfrm>
            <a:off x="2329732" y="2234317"/>
            <a:ext cx="7978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Iedereen in Nederland is verplicht een basisverzekering af te sluiten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Van daaruit heeft iedereen in Nederland recht op basiszorg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DC8299A-5A57-492D-A99B-B3BDD4D34469}"/>
              </a:ext>
            </a:extLst>
          </p:cNvPr>
          <p:cNvSpPr/>
          <p:nvPr/>
        </p:nvSpPr>
        <p:spPr>
          <a:xfrm>
            <a:off x="2409245" y="3333584"/>
            <a:ext cx="80944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RO Sans"/>
              </a:rPr>
              <a:t>Deze psychische hulp en behandeling valt onder de Zorgverzekeringswet:</a:t>
            </a:r>
          </a:p>
          <a:p>
            <a:endParaRPr lang="nl-NL" dirty="0">
              <a:solidFill>
                <a:srgbClr val="000000"/>
              </a:solidFill>
              <a:latin typeface="RO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RO Sans"/>
              </a:rPr>
              <a:t>Lichte psychische hulp bij de huisarts of praktijkondersteuner GGZ.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RO Sans"/>
              </a:rPr>
              <a:t>Basis GGZ (bij lichte of matige klachten), bijvoorbeeld gesprekken met een psycholoog.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RO Sans"/>
              </a:rPr>
              <a:t>Gespecialiseerde GGZ (bij zwaardere problemen), bijvoorbeeld behandeling door een psychiater.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RO Sans"/>
              </a:rPr>
              <a:t>Opname met behandeling in een GGZ-instelling: de zorgverzekering vergoedt de eerste drie jaar van de opname.  </a:t>
            </a:r>
            <a:endParaRPr lang="nl-NL" b="0" i="0" dirty="0">
              <a:solidFill>
                <a:srgbClr val="000000"/>
              </a:solidFill>
              <a:effectLst/>
              <a:latin typeface="RO Sans"/>
            </a:endParaRPr>
          </a:p>
        </p:txBody>
      </p:sp>
    </p:spTree>
    <p:extLst>
      <p:ext uri="{BB962C8B-B14F-4D97-AF65-F5344CB8AC3E}">
        <p14:creationId xmlns:p14="http://schemas.microsoft.com/office/powerpoint/2010/main" val="408633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C4C138-BBE2-4601-9B27-F6960A44C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F6555DCA-BE6B-44B7-A0E9-3DF12F93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8" y="562356"/>
            <a:ext cx="11073384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7907E280-0DE1-4EDB-A8C9-5C995CAC3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 descr="Afbeelding met tafel&#10;&#10;Automatisch gegenereerde beschrijving">
            <a:extLst>
              <a:ext uri="{FF2B5EF4-FFF2-40B4-BE49-F238E27FC236}">
                <a16:creationId xmlns:a16="http://schemas.microsoft.com/office/drawing/2014/main" id="{0EC40BC0-C6AC-4936-ACD3-D54BE5FB8E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3834" y="873252"/>
            <a:ext cx="9644332" cy="5111496"/>
          </a:xfrm>
          <a:prstGeom prst="rect">
            <a:avLst/>
          </a:prstGeom>
          <a:noFill/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007492590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637</Words>
  <Application>Microsoft Office PowerPoint</Application>
  <PresentationFormat>Breedbeeld</PresentationFormat>
  <Paragraphs>68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BentonSans</vt:lpstr>
      <vt:lpstr>Calibri</vt:lpstr>
      <vt:lpstr>Century Gothic</vt:lpstr>
      <vt:lpstr>RO Sans</vt:lpstr>
      <vt:lpstr>Symbol</vt:lpstr>
      <vt:lpstr>Wingdings</vt:lpstr>
      <vt:lpstr>Condensspoor</vt:lpstr>
      <vt:lpstr>Zorg- en begeleidingstrajecten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Zorg- en begeleidingstrajecten</dc:title>
  <dc:creator>Laura Beeftink</dc:creator>
  <cp:lastModifiedBy>Laura Beeftink</cp:lastModifiedBy>
  <cp:revision>1</cp:revision>
  <dcterms:created xsi:type="dcterms:W3CDTF">2021-04-23T11:00:13Z</dcterms:created>
  <dcterms:modified xsi:type="dcterms:W3CDTF">2021-04-23T11:00:52Z</dcterms:modified>
</cp:coreProperties>
</file>